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8" r:id="rId6"/>
    <p:sldId id="309" r:id="rId7"/>
    <p:sldId id="310" r:id="rId8"/>
    <p:sldId id="307" r:id="rId9"/>
    <p:sldId id="259" r:id="rId10"/>
    <p:sldId id="265" r:id="rId11"/>
    <p:sldId id="266" r:id="rId12"/>
    <p:sldId id="318" r:id="rId13"/>
    <p:sldId id="267" r:id="rId14"/>
    <p:sldId id="260" r:id="rId15"/>
    <p:sldId id="268" r:id="rId16"/>
    <p:sldId id="314" r:id="rId17"/>
    <p:sldId id="319" r:id="rId18"/>
    <p:sldId id="320" r:id="rId19"/>
    <p:sldId id="315" r:id="rId20"/>
    <p:sldId id="316" r:id="rId21"/>
    <p:sldId id="321" r:id="rId22"/>
    <p:sldId id="317" r:id="rId23"/>
    <p:sldId id="269" r:id="rId24"/>
    <p:sldId id="276" r:id="rId25"/>
    <p:sldId id="261" r:id="rId26"/>
    <p:sldId id="277" r:id="rId27"/>
    <p:sldId id="303" r:id="rId28"/>
    <p:sldId id="280" r:id="rId29"/>
    <p:sldId id="284" r:id="rId30"/>
    <p:sldId id="278" r:id="rId31"/>
    <p:sldId id="279" r:id="rId32"/>
    <p:sldId id="281" r:id="rId33"/>
    <p:sldId id="312" r:id="rId34"/>
    <p:sldId id="285" r:id="rId35"/>
    <p:sldId id="262" r:id="rId36"/>
    <p:sldId id="287" r:id="rId37"/>
    <p:sldId id="291" r:id="rId38"/>
    <p:sldId id="288" r:id="rId39"/>
    <p:sldId id="290" r:id="rId40"/>
    <p:sldId id="304" r:id="rId41"/>
    <p:sldId id="294" r:id="rId42"/>
    <p:sldId id="305" r:id="rId43"/>
    <p:sldId id="313" r:id="rId44"/>
    <p:sldId id="298" r:id="rId45"/>
    <p:sldId id="264" r:id="rId46"/>
    <p:sldId id="299" r:id="rId47"/>
    <p:sldId id="300" r:id="rId48"/>
    <p:sldId id="301" r:id="rId49"/>
    <p:sldId id="257" r:id="rId50"/>
    <p:sldId id="306" r:id="rId51"/>
    <p:sldId id="263" r:id="rId52"/>
    <p:sldId id="295" r:id="rId53"/>
    <p:sldId id="297" r:id="rId54"/>
    <p:sldId id="296" r:id="rId55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018B"/>
    <a:srgbClr val="007939"/>
    <a:srgbClr val="007FB0"/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5025" autoAdjust="0"/>
  </p:normalViewPr>
  <p:slideViewPr>
    <p:cSldViewPr showGuides="1">
      <p:cViewPr varScale="1">
        <p:scale>
          <a:sx n="56" d="100"/>
          <a:sy n="56" d="100"/>
        </p:scale>
        <p:origin x="336" y="60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2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13/05/2014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13/05/2014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Using pull requests over</a:t>
            </a:r>
            <a:r>
              <a:rPr lang="en-AU" baseline="0" dirty="0" smtClean="0"/>
              <a:t> the last couple of years across a range of open source projects (both personal and part of </a:t>
            </a:r>
            <a:r>
              <a:rPr lang="en-AU" baseline="0" dirty="0" err="1" smtClean="0"/>
              <a:t>TestStack</a:t>
            </a:r>
            <a:r>
              <a:rPr lang="en-AU" baseline="0" dirty="0" smtClean="0"/>
              <a:t>) and all of the commercial projects I work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34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Low barrier of entry to learning about codebase</a:t>
            </a:r>
          </a:p>
          <a:p>
            <a:r>
              <a:rPr lang="en-AU" dirty="0" smtClean="0"/>
              <a:t>Confidence to raise risk-free PRs</a:t>
            </a:r>
          </a:p>
          <a:p>
            <a:r>
              <a:rPr lang="en-AU" dirty="0" smtClean="0"/>
              <a:t>Contextual conversations</a:t>
            </a:r>
          </a:p>
          <a:p>
            <a:r>
              <a:rPr lang="en-AU" dirty="0" smtClean="0"/>
              <a:t>Learning founded in practical application</a:t>
            </a:r>
          </a:p>
          <a:p>
            <a:r>
              <a:rPr lang="en-AU" dirty="0" smtClean="0"/>
              <a:t>Smaller ramp up</a:t>
            </a:r>
          </a:p>
          <a:p>
            <a:r>
              <a:rPr lang="en-AU" dirty="0" smtClean="0"/>
              <a:t>Level playing field</a:t>
            </a:r>
          </a:p>
          <a:p>
            <a:r>
              <a:rPr lang="en-AU" dirty="0" smtClean="0"/>
              <a:t>Easy for junior </a:t>
            </a:r>
            <a:r>
              <a:rPr lang="en-AU" dirty="0" err="1" smtClean="0"/>
              <a:t>devs</a:t>
            </a:r>
            <a:r>
              <a:rPr lang="en-AU" dirty="0" smtClean="0"/>
              <a:t> to learn and </a:t>
            </a:r>
            <a:r>
              <a:rPr lang="en-AU" dirty="0" err="1" smtClean="0"/>
              <a:t>upskill</a:t>
            </a:r>
            <a:endParaRPr lang="en-AU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876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Asynchronous</a:t>
            </a:r>
          </a:p>
          <a:p>
            <a:r>
              <a:rPr lang="en-AU" dirty="0" err="1" smtClean="0"/>
              <a:t>Timezone</a:t>
            </a:r>
            <a:r>
              <a:rPr lang="en-AU" dirty="0" smtClean="0"/>
              <a:t> friendly code reviews</a:t>
            </a:r>
          </a:p>
          <a:p>
            <a:r>
              <a:rPr lang="en-AU" dirty="0" smtClean="0"/>
              <a:t>Contextual conversations</a:t>
            </a:r>
          </a:p>
          <a:p>
            <a:endParaRPr lang="en-AU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6488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Work in progress can be submitted for contextual conversation early</a:t>
            </a:r>
          </a:p>
          <a:p>
            <a:r>
              <a:rPr lang="en-AU" dirty="0" smtClean="0"/>
              <a:t>Technical spikes can be developed in the open</a:t>
            </a:r>
          </a:p>
          <a:p>
            <a:endParaRPr lang="en-AU" dirty="0" smtClean="0"/>
          </a:p>
          <a:p>
            <a:r>
              <a:rPr lang="en-AU" dirty="0" smtClean="0"/>
              <a:t>https://github.com/TestStack/TestStack.BDDfy/pull/89 is a good example of a long running PR with people collaborating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829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Core team – maintain standards, consistency and vision</a:t>
            </a:r>
          </a:p>
          <a:p>
            <a:r>
              <a:rPr lang="en-AU" dirty="0" smtClean="0"/>
              <a:t>Rest of organisation submits changes via pull requests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4736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https://github.com/joyent/libuv/pull/1015</a:t>
            </a:r>
          </a:p>
          <a:p>
            <a:r>
              <a:rPr lang="en-AU" dirty="0" smtClean="0"/>
              <a:t>http://en.wikipedia.org/wiki/Parkinson%27s_law_of_triviality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88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http://bikeshed.com/</a:t>
            </a:r>
          </a:p>
          <a:p>
            <a:endParaRPr lang="en-AU" dirty="0" smtClean="0"/>
          </a:p>
          <a:p>
            <a:r>
              <a:rPr lang="en-AU" dirty="0" smtClean="0"/>
              <a:t>FreeBSD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881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After the problem is resolved then comment back on the PR so anyone else following the conversation can see the resolution.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8929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If you have</a:t>
            </a:r>
            <a:r>
              <a:rPr lang="en-AU" baseline="0" dirty="0" smtClean="0"/>
              <a:t> only 3 takeaways apart from the fact you should be using pull requests then they would be…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3255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Mention mainline</a:t>
            </a:r>
            <a:r>
              <a:rPr lang="en-AU" baseline="0" dirty="0" smtClean="0"/>
              <a:t> development and CD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5982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http://memegenerator.net/instance/49607796</a:t>
            </a:r>
          </a:p>
          <a:p>
            <a:endParaRPr lang="en-AU" dirty="0" smtClean="0"/>
          </a:p>
          <a:p>
            <a:r>
              <a:rPr lang="en-AU" dirty="0" smtClean="0"/>
              <a:t>Feature toggles = smaller PRs </a:t>
            </a:r>
            <a:r>
              <a:rPr lang="en-AU" dirty="0" smtClean="0">
                <a:sym typeface="Wingdings" panose="05000000000000000000" pitchFamily="2" charset="2"/>
              </a:rPr>
              <a:t>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293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Developers who are familiar with open source will likely be aware of pull requests, which were created and popularised by </a:t>
            </a:r>
            <a:r>
              <a:rPr lang="en-AU" dirty="0" err="1" smtClean="0"/>
              <a:t>GitHub</a:t>
            </a:r>
            <a:r>
              <a:rPr lang="en-AU" dirty="0" smtClean="0"/>
              <a:t> as a way of providing some automation, visibility and social interaction around merging software changes. It replaces the old school notion of emailing patch files to each other.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544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a contributor, I do not have write access to the main repo</a:t>
            </a:r>
          </a:p>
          <a:p>
            <a:r>
              <a:rPr lang="en-US" baseline="0" dirty="0" smtClean="0"/>
              <a:t>So I create my own fork which I can write to.</a:t>
            </a:r>
          </a:p>
          <a:p>
            <a:r>
              <a:rPr lang="en-US" baseline="0" dirty="0" smtClean="0"/>
              <a:t>Pull Requests are simple a request to get your code pulled into the main repository which you do not have access to (in the open source model).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749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It’s worth noting that pull</a:t>
            </a:r>
            <a:r>
              <a:rPr lang="en-GB" baseline="0" dirty="0" smtClean="0"/>
              <a:t> requests work well for mainline development and continuous delivery and if that’s something you are interested in discussion then come chat to </a:t>
            </a:r>
            <a:r>
              <a:rPr lang="en-GB" baseline="0" smtClean="0"/>
              <a:t>me later.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46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https://github.com/MRCollective/ChameleonForms/pull/87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990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3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Code reviews actually happen</a:t>
            </a:r>
          </a:p>
          <a:p>
            <a:r>
              <a:rPr lang="en-AU" dirty="0" smtClean="0"/>
              <a:t>Consistency, maintenance and quality reviewed</a:t>
            </a:r>
          </a:p>
          <a:p>
            <a:r>
              <a:rPr lang="en-AU" dirty="0" smtClean="0"/>
              <a:t>Contextual conversations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554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Inertia isn’t an excuse anymore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41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Build integration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10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8018B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0E0E-1F2C-4E6E-B168-928DCCD9FC96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Quote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quote source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/>
            </a:lvl1pPr>
            <a:lvl2pPr marL="273050" indent="-273050">
              <a:buClrTx/>
              <a:defRPr/>
            </a:lvl2pPr>
            <a:lvl3pPr marL="538163" indent="-265113">
              <a:buClrTx/>
              <a:defRPr/>
            </a:lvl3pPr>
            <a:lvl4pPr marL="803275" indent="-273050">
              <a:buClrTx/>
              <a:defRPr/>
            </a:lvl4pPr>
            <a:lvl5pPr marL="1076325" indent="-265113">
              <a:buClrTx/>
              <a:defRPr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/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-15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/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B56F-B44B-46AA-97B1-CA041AECB16C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480E61-56EE-4ADF-8779-ECE37FDE8329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-5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-5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-5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-5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-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F6330-03F8-4D88-A646-B563CDC9AF8D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044588-2A83-44A9-A3CC-C3B7B17A516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22EE6-4B31-412E-8723-91D4ADC54A19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-15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61D82-8DC8-458B-8902-24081A8340A2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C959DE-A79C-459E-8034-77D6B0EBD4F3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3D236-8947-4982-93B0-9FCFCBDDAAAA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85B30-36BA-40E4-B8EC-C9A27658475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01A2FF-CDC1-40C1-873E-97295C411EAE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6EB8D-2F5F-4C3C-9779-37FE3E8D319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98056B-DCE9-4980-AB4F-9933835EDDF0}" type="datetime1">
              <a:rPr lang="en-AU" smtClean="0"/>
              <a:t>13/05/2014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/ Copyright ©2014 by Readify Pty Ltd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CAFF4A-1ACD-4FAE-A33D-FFAFDD26098E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4F744D-E263-4258-9535-CA1100C058C5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9FA2E3-1277-4A05-A117-6DAAA0A59214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818C87-C82A-4436-B0CF-391780521B37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E39A-5791-4850-A246-16D6E2F6AEB6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/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5592-B95A-4E1B-8688-B9BAC9237151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C7D5-0035-4193-9F83-5592C7C73289}" type="datetime1">
              <a:rPr lang="en-AU" smtClean="0"/>
              <a:t>13/05/2014</a:t>
            </a:fld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62CC-52A7-47E4-B186-2D952EF52122}" type="datetime1">
              <a:rPr lang="en-AU" smtClean="0"/>
              <a:t>13/05/2014</a:t>
            </a:fld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2E27-7A8C-4707-AD07-B4E8FCCC602F}" type="datetime1">
              <a:rPr lang="en-AU" smtClean="0"/>
              <a:t>13/05/2014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14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A4CD-9276-444C-86E6-50A9930741D5}" type="datetime1">
              <a:rPr lang="en-AU" smtClean="0"/>
              <a:t>13/05/2014</a:t>
            </a:fld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692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94FD292-6CBB-42F0-8BF6-EA5D415F7BA5}" type="datetime1">
              <a:rPr lang="en-AU" smtClean="0"/>
              <a:pPr/>
              <a:t>13/05/2014</a:t>
            </a:fld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3" r:id="rId2"/>
    <p:sldLayoutId id="2147483678" r:id="rId3"/>
    <p:sldLayoutId id="2147483679" r:id="rId4"/>
    <p:sldLayoutId id="2147483680" r:id="rId5"/>
    <p:sldLayoutId id="2147483681" r:id="rId6"/>
    <p:sldLayoutId id="2147483654" r:id="rId7"/>
    <p:sldLayoutId id="2147483655" r:id="rId8"/>
    <p:sldLayoutId id="2147483682" r:id="rId9"/>
    <p:sldLayoutId id="2147483684" r:id="rId10"/>
    <p:sldLayoutId id="2147483685" r:id="rId11"/>
    <p:sldLayoutId id="2147483649" r:id="rId12"/>
    <p:sldLayoutId id="2147483656" r:id="rId13"/>
    <p:sldLayoutId id="2147483658" r:id="rId14"/>
    <p:sldLayoutId id="2147483657" r:id="rId15"/>
    <p:sldLayoutId id="2147483659" r:id="rId16"/>
    <p:sldLayoutId id="2147483660" r:id="rId17"/>
    <p:sldLayoutId id="2147483651" r:id="rId18"/>
    <p:sldLayoutId id="2147483661" r:id="rId19"/>
    <p:sldLayoutId id="2147483663" r:id="rId20"/>
    <p:sldLayoutId id="2147483662" r:id="rId21"/>
    <p:sldLayoutId id="2147483664" r:id="rId22"/>
    <p:sldLayoutId id="2147483665" r:id="rId23"/>
    <p:sldLayoutId id="2147483666" r:id="rId24"/>
    <p:sldLayoutId id="2147483667" r:id="rId25"/>
    <p:sldLayoutId id="2147483669" r:id="rId26"/>
    <p:sldLayoutId id="2147483668" r:id="rId27"/>
    <p:sldLayoutId id="2147483670" r:id="rId28"/>
    <p:sldLayoutId id="2147483671" r:id="rId29"/>
    <p:sldLayoutId id="2147483672" r:id="rId30"/>
    <p:sldLayoutId id="2147483673" r:id="rId31"/>
    <p:sldLayoutId id="2147483675" r:id="rId32"/>
    <p:sldLayoutId id="2147483674" r:id="rId33"/>
    <p:sldLayoutId id="2147483676" r:id="rId34"/>
    <p:sldLayoutId id="2147483677" r:id="rId35"/>
    <p:sldLayoutId id="2147483686" r:id="rId36"/>
    <p:sldLayoutId id="2147483687" r:id="rId37"/>
    <p:sldLayoutId id="2147483689" r:id="rId38"/>
    <p:sldLayoutId id="2147483688" r:id="rId39"/>
    <p:sldLayoutId id="2147483690" r:id="rId40"/>
    <p:sldLayoutId id="2147483691" r:id="rId41"/>
  </p:sldLayoutIdLst>
  <p:hf hd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chemeClr val="accent4"/>
        </a:buClr>
        <a:buFont typeface="Segoe UI" panose="020B0502040204020203" pitchFamily="34" charset="0"/>
        <a:buChar char="›"/>
        <a:defRPr sz="3600" kern="1200" spc="-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codeship.io/2013/08/22/the-codeship-workflow-part-2-pull-requests-and-code-review.html" TargetMode="External"/><Relationship Id="rId3" Type="http://schemas.openxmlformats.org/officeDocument/2006/relationships/hyperlink" Target="https://help.github.com/articles/using-pull-requests" TargetMode="External"/><Relationship Id="rId7" Type="http://schemas.openxmlformats.org/officeDocument/2006/relationships/hyperlink" Target="https://github.com/blog/1124-how-we-use-pull-requests-to-build-github" TargetMode="External"/><Relationship Id="rId2" Type="http://schemas.openxmlformats.org/officeDocument/2006/relationships/hyperlink" Target="http://robdmoore.id.au/blog/2013/12/01/using-pull-requests-for-commercialprivateproprietary-developmen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cottchacon.com/2011/08/31/github-flow.html" TargetMode="External"/><Relationship Id="rId5" Type="http://schemas.openxmlformats.org/officeDocument/2006/relationships/hyperlink" Target="https://confluence.atlassian.com/display/STASH/Using+pull+requests+in+Stash" TargetMode="External"/><Relationship Id="rId4" Type="http://schemas.openxmlformats.org/officeDocument/2006/relationships/hyperlink" Target="https://confluence.atlassian.com/display/BITBUCKET/Work+with+pull+requests" TargetMode="External"/><Relationship Id="rId9" Type="http://schemas.openxmlformats.org/officeDocument/2006/relationships/hyperlink" Target="http://cesiumjs.org/2013/10/08/GitHub-Pull-Request-Workflows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Push better software with</a:t>
            </a:r>
            <a:br>
              <a:rPr lang="en-AU" dirty="0" smtClean="0"/>
            </a:br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Requests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38801" y="5229994"/>
            <a:ext cx="7056606" cy="1008112"/>
          </a:xfrm>
        </p:spPr>
        <p:txBody>
          <a:bodyPr/>
          <a:lstStyle/>
          <a:p>
            <a:r>
              <a:rPr lang="en-AU" b="1" dirty="0" smtClean="0"/>
              <a:t>Rob Moore</a:t>
            </a:r>
          </a:p>
          <a:p>
            <a:r>
              <a:rPr lang="en-AU" dirty="0" smtClean="0"/>
              <a:t>Lead Consultant, Readify</a:t>
            </a:r>
          </a:p>
          <a:p>
            <a:r>
              <a:rPr lang="en-AU" dirty="0" smtClean="0"/>
              <a:t>rob.moore@readify.net	     @</a:t>
            </a:r>
            <a:r>
              <a:rPr lang="en-AU" dirty="0" err="1" smtClean="0"/>
              <a:t>robdmoore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38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9600" i="1" dirty="0" smtClean="0"/>
              <a:t>Lowers</a:t>
            </a:r>
            <a:r>
              <a:rPr lang="en-AU" sz="9600" dirty="0" smtClean="0"/>
              <a:t> barrier of entry for everyone</a:t>
            </a:r>
            <a:endParaRPr lang="en-AU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826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Requests</a:t>
            </a:r>
            <a:r>
              <a:rPr lang="en-AU" dirty="0" smtClean="0"/>
              <a:t> and commercial software: strange acquaintances or comfy bedfellows?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50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What’s the point?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We don’t need PRs right?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We have:</a:t>
            </a:r>
          </a:p>
          <a:p>
            <a:r>
              <a:rPr lang="en-AU" dirty="0" smtClean="0"/>
              <a:t>Closed source</a:t>
            </a:r>
          </a:p>
          <a:p>
            <a:r>
              <a:rPr lang="en-AU" dirty="0" smtClean="0"/>
              <a:t>Everyone with access to the repo</a:t>
            </a:r>
          </a:p>
          <a:p>
            <a:r>
              <a:rPr lang="en-AU" dirty="0" smtClean="0"/>
              <a:t>We are collocated</a:t>
            </a:r>
          </a:p>
          <a:p>
            <a:r>
              <a:rPr lang="en-AU" dirty="0" smtClean="0"/>
              <a:t>We have existing code review processes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12</a:t>
            </a:fld>
            <a:endParaRPr lang="en-AU"/>
          </a:p>
        </p:txBody>
      </p:sp>
      <p:pic>
        <p:nvPicPr>
          <p:cNvPr id="1026" name="Picture 2" descr="Grumpy Cat  - Can PRs be used for commercial software? 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310" y="693490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3214886" y="693490"/>
            <a:ext cx="5760640" cy="5760640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13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96" y="2637706"/>
            <a:ext cx="10048720" cy="1143265"/>
          </a:xfrm>
        </p:spPr>
        <p:txBody>
          <a:bodyPr/>
          <a:lstStyle/>
          <a:p>
            <a:r>
              <a:rPr lang="en-AU" dirty="0" smtClean="0"/>
              <a:t>Increase quality through code reviews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96" y="2637706"/>
            <a:ext cx="10048720" cy="1143265"/>
          </a:xfrm>
        </p:spPr>
        <p:txBody>
          <a:bodyPr/>
          <a:lstStyle/>
          <a:p>
            <a:r>
              <a:rPr lang="en-AU" dirty="0" smtClean="0"/>
              <a:t>Increase quality by reducing technical debt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19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96" y="2637706"/>
            <a:ext cx="10048720" cy="1143265"/>
          </a:xfrm>
        </p:spPr>
        <p:txBody>
          <a:bodyPr/>
          <a:lstStyle/>
          <a:p>
            <a:r>
              <a:rPr lang="en-AU" dirty="0" smtClean="0"/>
              <a:t>Increase quality by reducing build failures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7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645" y="1629595"/>
            <a:ext cx="10048720" cy="1728192"/>
          </a:xfrm>
        </p:spPr>
        <p:txBody>
          <a:bodyPr/>
          <a:lstStyle/>
          <a:p>
            <a:r>
              <a:rPr lang="en-AU" dirty="0" smtClean="0"/>
              <a:t>Support new developers</a:t>
            </a:r>
            <a:br>
              <a:rPr lang="en-AU" dirty="0" smtClean="0"/>
            </a:b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16</a:t>
            </a:fld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838622" y="3789834"/>
            <a:ext cx="44644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800" spc="-200" dirty="0" err="1">
                <a:solidFill>
                  <a:srgbClr val="E8018B"/>
                </a:solidFill>
                <a:ea typeface="+mj-ea"/>
                <a:cs typeface="+mj-cs"/>
              </a:rPr>
              <a:t>Upskill</a:t>
            </a:r>
            <a:r>
              <a:rPr lang="en-AU" sz="5800" spc="-200" dirty="0">
                <a:solidFill>
                  <a:srgbClr val="E8018B"/>
                </a:solidFill>
                <a:ea typeface="+mj-ea"/>
                <a:cs typeface="+mj-cs"/>
              </a:rPr>
              <a:t> juniors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15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508" y="2565698"/>
            <a:ext cx="10048720" cy="1143265"/>
          </a:xfrm>
        </p:spPr>
        <p:txBody>
          <a:bodyPr/>
          <a:lstStyle/>
          <a:p>
            <a:r>
              <a:rPr lang="en-AU" dirty="0" smtClean="0"/>
              <a:t>Remote work / context switching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867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Easily separate changes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18</a:t>
            </a:fld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738673" y="3335134"/>
            <a:ext cx="875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checkout master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checkout –b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bugz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commit –am “Fixing bug”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push origin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bugz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 smtClean="0">
                <a:cs typeface="Consolas" panose="020B0609020204030204" pitchFamily="49" charset="0"/>
              </a:rPr>
              <a:t>*Create Pull Request*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9690" y="1652273"/>
            <a:ext cx="90179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git checkout –b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featurew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git commit –am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“Added feature X”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commit –am “Refactored y”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cs typeface="Consolas" panose="020B0609020204030204" pitchFamily="49" charset="0"/>
              </a:rPr>
              <a:t>*Find bug*</a:t>
            </a:r>
            <a:endParaRPr lang="en-AU" sz="2400" b="1" dirty="0"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673" y="5530220"/>
            <a:ext cx="6209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checkout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featurew</a:t>
            </a:r>
            <a:endParaRPr lang="en-A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cs typeface="Consolas" panose="020B0609020204030204" pitchFamily="49" charset="0"/>
              </a:rPr>
              <a:t>*Continue work*</a:t>
            </a:r>
            <a:endParaRPr lang="en-AU" sz="2400" b="1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93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688" y="2493690"/>
            <a:ext cx="10048720" cy="1143265"/>
          </a:xfrm>
        </p:spPr>
        <p:txBody>
          <a:bodyPr/>
          <a:lstStyle/>
          <a:p>
            <a:r>
              <a:rPr lang="en-AU" dirty="0" smtClean="0"/>
              <a:t>Reduce feedback cycles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10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even is a </a:t>
            </a:r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</a:t>
            </a:r>
            <a:r>
              <a:rPr lang="en-AU" dirty="0" smtClean="0">
                <a:cs typeface="Consolas" panose="020B0609020204030204" pitchFamily="49" charset="0"/>
              </a:rPr>
              <a:t> anyway</a:t>
            </a:r>
            <a:r>
              <a:rPr lang="en-AU" dirty="0" smtClean="0"/>
              <a:t>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8321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OSS model to scale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20</a:t>
            </a:fld>
            <a:endParaRPr lang="en-AU"/>
          </a:p>
        </p:txBody>
      </p:sp>
      <p:sp>
        <p:nvSpPr>
          <p:cNvPr id="6" name="Oval 5"/>
          <p:cNvSpPr/>
          <p:nvPr/>
        </p:nvSpPr>
        <p:spPr>
          <a:xfrm>
            <a:off x="1795568" y="3820935"/>
            <a:ext cx="2053252" cy="2053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Product A Core Team</a:t>
            </a:r>
            <a:endParaRPr lang="en-AU" dirty="0"/>
          </a:p>
        </p:txBody>
      </p:sp>
      <p:sp>
        <p:nvSpPr>
          <p:cNvPr id="7" name="Oval 6"/>
          <p:cNvSpPr/>
          <p:nvPr/>
        </p:nvSpPr>
        <p:spPr>
          <a:xfrm>
            <a:off x="7126863" y="3826990"/>
            <a:ext cx="2041142" cy="20411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Product B Core Team</a:t>
            </a:r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1990750" y="2277666"/>
            <a:ext cx="1656184" cy="960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Product A</a:t>
            </a:r>
          </a:p>
          <a:p>
            <a:pPr algn="ctr"/>
            <a:r>
              <a:rPr lang="en-AU" dirty="0" smtClean="0"/>
              <a:t>Codebase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7319342" y="2277666"/>
            <a:ext cx="1656184" cy="960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Product B</a:t>
            </a:r>
          </a:p>
          <a:p>
            <a:pPr algn="ctr"/>
            <a:r>
              <a:rPr lang="en-AU" dirty="0" smtClean="0"/>
              <a:t>Codebase</a:t>
            </a:r>
            <a:endParaRPr lang="en-AU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46443" y="3238002"/>
            <a:ext cx="0" cy="935288"/>
          </a:xfrm>
          <a:prstGeom prst="straightConnector1">
            <a:avLst/>
          </a:prstGeom>
          <a:ln w="57150">
            <a:solidFill>
              <a:srgbClr val="007F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410339" y="3238002"/>
            <a:ext cx="2" cy="935288"/>
          </a:xfrm>
          <a:prstGeom prst="straightConnector1">
            <a:avLst/>
          </a:prstGeom>
          <a:ln w="57150">
            <a:solidFill>
              <a:srgbClr val="007F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603027" y="3232426"/>
            <a:ext cx="0" cy="935288"/>
          </a:xfrm>
          <a:prstGeom prst="straightConnector1">
            <a:avLst/>
          </a:prstGeom>
          <a:ln w="57150">
            <a:solidFill>
              <a:srgbClr val="007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7666923" y="3232426"/>
            <a:ext cx="2" cy="935288"/>
          </a:xfrm>
          <a:prstGeom prst="straightConnector1">
            <a:avLst/>
          </a:prstGeom>
          <a:ln w="57150">
            <a:solidFill>
              <a:srgbClr val="0079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7" idx="1"/>
          </p:cNvCxnSpPr>
          <p:nvPr/>
        </p:nvCxnSpPr>
        <p:spPr>
          <a:xfrm>
            <a:off x="3653950" y="2439458"/>
            <a:ext cx="3771831" cy="1686450"/>
          </a:xfrm>
          <a:prstGeom prst="straightConnector1">
            <a:avLst/>
          </a:prstGeom>
          <a:ln w="57150">
            <a:solidFill>
              <a:srgbClr val="007F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2"/>
          </p:cNvCxnSpPr>
          <p:nvPr/>
        </p:nvCxnSpPr>
        <p:spPr>
          <a:xfrm flipH="1" flipV="1">
            <a:off x="3646934" y="3232426"/>
            <a:ext cx="3479929" cy="1615135"/>
          </a:xfrm>
          <a:prstGeom prst="straightConnector1">
            <a:avLst/>
          </a:prstGeom>
          <a:ln w="57150">
            <a:solidFill>
              <a:srgbClr val="007FB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28945" y="3801771"/>
            <a:ext cx="1643912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 smtClean="0"/>
              <a:t>Pull Request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013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6600" dirty="0" smtClean="0"/>
              <a:t>The most effective change I’ve introduced that has improved code quality!</a:t>
            </a:r>
            <a:endParaRPr lang="en-AU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75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It can’t be a silver bullet right? … right?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18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Bikeshedding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05" r="44737"/>
          <a:stretch/>
        </p:blipFill>
        <p:spPr>
          <a:xfrm>
            <a:off x="190550" y="1632040"/>
            <a:ext cx="3528392" cy="742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23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03" b="1344"/>
          <a:stretch/>
        </p:blipFill>
        <p:spPr>
          <a:xfrm>
            <a:off x="3934966" y="1528701"/>
            <a:ext cx="6746527" cy="52854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82838" y="2061642"/>
            <a:ext cx="936104" cy="3133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4367014" y="2565698"/>
            <a:ext cx="2088232" cy="31334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3934966" y="1845618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9839621" y="1625162"/>
            <a:ext cx="84187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78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sz="2800" spc="0" dirty="0" smtClean="0"/>
              <a:t>“Just </a:t>
            </a:r>
            <a:r>
              <a:rPr lang="en-AU" sz="2800" spc="0" dirty="0"/>
              <a:t>because you are capable of building a </a:t>
            </a:r>
            <a:r>
              <a:rPr lang="en-AU" sz="2800" spc="0" dirty="0" err="1"/>
              <a:t>bikeshed</a:t>
            </a:r>
            <a:r>
              <a:rPr lang="en-AU" sz="2800" spc="0" dirty="0"/>
              <a:t> does not mean you should stop others from building one just because you do not like the </a:t>
            </a:r>
            <a:r>
              <a:rPr lang="en-AU" sz="2800" spc="0" dirty="0" err="1" smtClean="0"/>
              <a:t>color</a:t>
            </a:r>
            <a:r>
              <a:rPr lang="en-AU" sz="2800" spc="0" dirty="0" smtClean="0"/>
              <a:t> </a:t>
            </a:r>
            <a:r>
              <a:rPr lang="en-AU" sz="2800" spc="0" dirty="0"/>
              <a:t>they plan to paint </a:t>
            </a:r>
            <a:r>
              <a:rPr lang="en-AU" sz="2800" spc="0" dirty="0" smtClean="0"/>
              <a:t>it … you </a:t>
            </a:r>
            <a:r>
              <a:rPr lang="en-AU" sz="2800" spc="0" dirty="0"/>
              <a:t>need not argue about every little feature just because you know enough to do </a:t>
            </a:r>
            <a:r>
              <a:rPr lang="en-AU" sz="2800" spc="0" dirty="0" smtClean="0"/>
              <a:t>so … the </a:t>
            </a:r>
            <a:r>
              <a:rPr lang="en-AU" sz="2800" spc="0" dirty="0"/>
              <a:t>amount of noise generated by a change is inversely proportional to the complexity of the change</a:t>
            </a:r>
            <a:r>
              <a:rPr lang="en-AU" sz="2800" spc="0" dirty="0" smtClean="0"/>
              <a:t>.”</a:t>
            </a:r>
            <a:endParaRPr lang="en-AU" sz="2800" spc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38800" y="5446018"/>
            <a:ext cx="9504877" cy="1008112"/>
          </a:xfrm>
        </p:spPr>
        <p:txBody>
          <a:bodyPr/>
          <a:lstStyle/>
          <a:p>
            <a:pPr algn="r"/>
            <a:r>
              <a:rPr lang="en-AU" dirty="0" err="1"/>
              <a:t>Poul</a:t>
            </a:r>
            <a:r>
              <a:rPr lang="en-AU" dirty="0"/>
              <a:t>-Henning </a:t>
            </a:r>
            <a:r>
              <a:rPr lang="en-AU" dirty="0" smtClean="0"/>
              <a:t>Kamp, 1999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80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Balancing pickiness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Particularly picky people might be avoided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Minor changes stop important work getting merged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50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Less efficient communication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26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18" y="1476715"/>
            <a:ext cx="38100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Lack of respect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27</a:t>
            </a:fld>
            <a:endParaRPr lang="en-AU"/>
          </a:p>
        </p:txBody>
      </p:sp>
      <p:sp>
        <p:nvSpPr>
          <p:cNvPr id="4" name="TextBox 3"/>
          <p:cNvSpPr txBox="1"/>
          <p:nvPr/>
        </p:nvSpPr>
        <p:spPr>
          <a:xfrm>
            <a:off x="1126654" y="1997396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c</a:t>
            </a:r>
            <a:r>
              <a:rPr lang="en-AU" sz="4000" dirty="0" smtClean="0"/>
              <a:t>ode</a:t>
            </a:r>
            <a:r>
              <a:rPr lang="en-AU" sz="3600" dirty="0" smtClean="0"/>
              <a:t> smell</a:t>
            </a:r>
            <a:endParaRPr lang="en-AU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175326" y="3639126"/>
            <a:ext cx="1994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000" dirty="0" smtClean="0"/>
              <a:t>awful</a:t>
            </a:r>
            <a:endParaRPr lang="en-AU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2710830" y="4357111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rubbish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261254" y="3155539"/>
            <a:ext cx="170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bad</a:t>
            </a:r>
            <a:r>
              <a:rPr lang="en-AU" dirty="0" smtClean="0"/>
              <a:t> practice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615890" y="1417585"/>
            <a:ext cx="1749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 smtClean="0"/>
              <a:t>smelly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3070870" y="6178217"/>
            <a:ext cx="30208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why would you do that?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7895406" y="5554900"/>
            <a:ext cx="278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irresponsible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94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Lack of cohesion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No core team</a:t>
            </a:r>
          </a:p>
          <a:p>
            <a:r>
              <a:rPr lang="en-AU" dirty="0" smtClean="0"/>
              <a:t>Lot’s of conflicts</a:t>
            </a:r>
          </a:p>
          <a:p>
            <a:r>
              <a:rPr lang="en-AU" dirty="0" smtClean="0"/>
              <a:t>PRs might get merged with little inspection</a:t>
            </a:r>
          </a:p>
          <a:p>
            <a:r>
              <a:rPr lang="en-AU" dirty="0" err="1" smtClean="0"/>
              <a:t>Devs</a:t>
            </a:r>
            <a:r>
              <a:rPr lang="en-AU" dirty="0" smtClean="0"/>
              <a:t> might merge their own PRs</a:t>
            </a:r>
          </a:p>
          <a:p>
            <a:r>
              <a:rPr lang="en-AU" dirty="0" smtClean="0"/>
              <a:t>Competing priorities: ignoring review comments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50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Big PRs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Longer to get up</a:t>
            </a:r>
          </a:p>
          <a:p>
            <a:r>
              <a:rPr lang="en-AU" dirty="0" smtClean="0"/>
              <a:t>Harder to review</a:t>
            </a:r>
          </a:p>
          <a:p>
            <a:r>
              <a:rPr lang="en-AU" dirty="0" smtClean="0"/>
              <a:t>More likely to be wrong</a:t>
            </a:r>
          </a:p>
          <a:p>
            <a:r>
              <a:rPr lang="en-AU" dirty="0" smtClean="0"/>
              <a:t>Harder to integrate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336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Pull Request</a:t>
            </a:r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442578" y="1845618"/>
            <a:ext cx="4464496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Github.com/Org/Repo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4168991" y="4884742"/>
            <a:ext cx="3816424" cy="1584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Repository</a:t>
            </a: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6959302" y="1737606"/>
            <a:ext cx="4104456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Github.com/Rob/Repo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4" idx="6"/>
            <a:endCxn id="2" idx="2"/>
          </p:cNvCxnSpPr>
          <p:nvPr/>
        </p:nvCxnSpPr>
        <p:spPr>
          <a:xfrm>
            <a:off x="4907074" y="2349674"/>
            <a:ext cx="205222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8315" y="1881034"/>
            <a:ext cx="777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Fork!</a:t>
            </a:r>
            <a:endParaRPr lang="en-GB" dirty="0"/>
          </a:p>
        </p:txBody>
      </p:sp>
      <p:cxnSp>
        <p:nvCxnSpPr>
          <p:cNvPr id="10" name="Straight Arrow Connector 9"/>
          <p:cNvCxnSpPr>
            <a:stCxn id="2" idx="4"/>
            <a:endCxn id="9" idx="0"/>
          </p:cNvCxnSpPr>
          <p:nvPr/>
        </p:nvCxnSpPr>
        <p:spPr>
          <a:xfrm flipH="1">
            <a:off x="6077203" y="2961742"/>
            <a:ext cx="2934327" cy="192300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23398" y="3770380"/>
            <a:ext cx="8675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9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13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8622" y="6492213"/>
            <a:ext cx="216024" cy="312332"/>
          </a:xfrm>
        </p:spPr>
        <p:txBody>
          <a:bodyPr/>
          <a:lstStyle/>
          <a:p>
            <a:fld id="{1DEBBDC7-4A1B-43E6-8DA6-58148E08E8A6}" type="slidenum">
              <a:rPr lang="en-AU" smtClean="0"/>
              <a:t>30</a:t>
            </a:fld>
            <a:endParaRPr lang="en-AU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/>
          <a:lstStyle>
            <a:lvl1pPr algn="l" defTabSz="1088502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5800" kern="1200" spc="-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>
                <a:solidFill>
                  <a:srgbClr val="E8018B"/>
                </a:solidFill>
              </a:rPr>
              <a:t>Bad diff UIs</a:t>
            </a:r>
            <a:endParaRPr lang="en-AU" dirty="0">
              <a:solidFill>
                <a:srgbClr val="E8018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4151751"/>
            <a:ext cx="8658225" cy="8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59"/>
          <a:stretch/>
        </p:blipFill>
        <p:spPr>
          <a:xfrm>
            <a:off x="0" y="1697748"/>
            <a:ext cx="6311230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838" y="5220711"/>
            <a:ext cx="927735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4119" r="3782"/>
          <a:stretch/>
        </p:blipFill>
        <p:spPr>
          <a:xfrm>
            <a:off x="6297439" y="0"/>
            <a:ext cx="5892974" cy="42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5400" dirty="0" smtClean="0"/>
              <a:t>There are things to be wary of, but in general they can be dealt with and PRs often help visualise them</a:t>
            </a:r>
            <a:endParaRPr lang="en-AU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17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You’ve got me convinced – what tips do you have?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8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Invest in the future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Commit hygiene</a:t>
            </a:r>
          </a:p>
          <a:p>
            <a:r>
              <a:rPr lang="en-AU" dirty="0" smtClean="0"/>
              <a:t>Retain metadata when merging</a:t>
            </a:r>
          </a:p>
          <a:p>
            <a:r>
              <a:rPr lang="en-AU" dirty="0" smtClean="0"/>
              <a:t>Keep PRs focussed</a:t>
            </a:r>
          </a:p>
          <a:p>
            <a:r>
              <a:rPr lang="en-AU" dirty="0"/>
              <a:t>Good branch/PR name and PR </a:t>
            </a:r>
            <a:r>
              <a:rPr lang="en-AU" dirty="0" smtClean="0"/>
              <a:t>description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071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 </a:t>
            </a:r>
            <a:r>
              <a:rPr lang="en-AU" dirty="0" err="1" smtClean="0"/>
              <a:t>Hygeine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Small</a:t>
            </a:r>
          </a:p>
          <a:p>
            <a:r>
              <a:rPr lang="en-AU" dirty="0" smtClean="0"/>
              <a:t>Frequent</a:t>
            </a:r>
          </a:p>
          <a:p>
            <a:r>
              <a:rPr lang="en-AU" dirty="0" smtClean="0"/>
              <a:t>Delete remote branches when merged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90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Collaborate mindfully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Subscribe to notifications</a:t>
            </a:r>
          </a:p>
          <a:p>
            <a:r>
              <a:rPr lang="en-AU" dirty="0" smtClean="0"/>
              <a:t>Regularly review and merge PRs</a:t>
            </a:r>
          </a:p>
          <a:p>
            <a:r>
              <a:rPr lang="en-AU" dirty="0" smtClean="0"/>
              <a:t>Prefer one PR per person</a:t>
            </a:r>
          </a:p>
          <a:p>
            <a:r>
              <a:rPr lang="en-AU" dirty="0" smtClean="0"/>
              <a:t>Integrate early or via separate PR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27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Act as a team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Be nice</a:t>
            </a:r>
          </a:p>
          <a:p>
            <a:r>
              <a:rPr lang="en-AU" dirty="0" smtClean="0"/>
              <a:t>Avoid emotive phrases</a:t>
            </a:r>
          </a:p>
          <a:p>
            <a:r>
              <a:rPr lang="en-AU" dirty="0" smtClean="0"/>
              <a:t>Call out awesome work</a:t>
            </a:r>
          </a:p>
          <a:p>
            <a:r>
              <a:rPr lang="en-AU" dirty="0" smtClean="0"/>
              <a:t>Ask questions when you aren’t sure</a:t>
            </a:r>
          </a:p>
          <a:p>
            <a:r>
              <a:rPr lang="en-AU" dirty="0" smtClean="0"/>
              <a:t>Don’t interrupt people if your PR isn’t urgent</a:t>
            </a:r>
          </a:p>
          <a:p>
            <a:r>
              <a:rPr lang="en-AU" dirty="0" smtClean="0"/>
              <a:t>Discuss major work before raising a PR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78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Have fun!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37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812" y="1474300"/>
            <a:ext cx="7767786" cy="50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8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38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06" y="34131"/>
            <a:ext cx="7467600" cy="6791325"/>
          </a:xfrm>
          <a:prstGeom prst="rect">
            <a:avLst/>
          </a:prstGeom>
        </p:spPr>
      </p:pic>
      <p:pic>
        <p:nvPicPr>
          <p:cNvPr id="1026" name="Picture 2" descr="https://camo.githubusercontent.com/a4dbff69b0a81c3b1f88f28d735145aa8308a5a0/687474703a2f2f63646e2e6769666261792e636f6d2f323031332f30332f6d657267696e675f776974685f747261666669632d34303336332e6769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019" y="3820174"/>
            <a:ext cx="51435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06974" y="3429793"/>
            <a:ext cx="504056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09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39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34" y="0"/>
            <a:ext cx="7619578" cy="68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6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Pull Request</a:t>
            </a:r>
            <a:endParaRPr lang="en-AU" dirty="0"/>
          </a:p>
        </p:txBody>
      </p:sp>
      <p:sp>
        <p:nvSpPr>
          <p:cNvPr id="4" name="Oval 3"/>
          <p:cNvSpPr/>
          <p:nvPr/>
        </p:nvSpPr>
        <p:spPr>
          <a:xfrm>
            <a:off x="442578" y="1845618"/>
            <a:ext cx="4464496" cy="100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Github.com/Org/Repo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4168991" y="4884742"/>
            <a:ext cx="3816424" cy="1584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Repository</a:t>
            </a:r>
            <a:endParaRPr lang="en-GB" dirty="0"/>
          </a:p>
        </p:txBody>
      </p:sp>
      <p:sp>
        <p:nvSpPr>
          <p:cNvPr id="2" name="Oval 1"/>
          <p:cNvSpPr/>
          <p:nvPr/>
        </p:nvSpPr>
        <p:spPr>
          <a:xfrm>
            <a:off x="6959302" y="1737606"/>
            <a:ext cx="4104456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Github.com/Rob/Repo</a:t>
            </a:r>
            <a:endParaRPr lang="en-GB" dirty="0"/>
          </a:p>
        </p:txBody>
      </p:sp>
      <p:cxnSp>
        <p:nvCxnSpPr>
          <p:cNvPr id="11" name="Straight Arrow Connector 10"/>
          <p:cNvCxnSpPr>
            <a:stCxn id="4" idx="6"/>
            <a:endCxn id="2" idx="2"/>
          </p:cNvCxnSpPr>
          <p:nvPr/>
        </p:nvCxnSpPr>
        <p:spPr>
          <a:xfrm>
            <a:off x="4907074" y="2349674"/>
            <a:ext cx="2052228" cy="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8315" y="1881034"/>
            <a:ext cx="777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Fork!</a:t>
            </a:r>
            <a:endParaRPr lang="en-GB" dirty="0"/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V="1">
            <a:off x="6077203" y="2961742"/>
            <a:ext cx="2394267" cy="1923000"/>
          </a:xfrm>
          <a:prstGeom prst="straightConnector1">
            <a:avLst/>
          </a:prstGeom>
          <a:ln>
            <a:solidFill>
              <a:srgbClr val="E8018B"/>
            </a:solidFill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44776" y="3715493"/>
            <a:ext cx="29349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018B"/>
                </a:solidFill>
              </a:rPr>
              <a:t>Push changes into Fork</a:t>
            </a:r>
            <a:endParaRPr lang="en-GB" dirty="0">
              <a:solidFill>
                <a:srgbClr val="E8018B"/>
              </a:solidFill>
            </a:endParaRPr>
          </a:p>
        </p:txBody>
      </p:sp>
      <p:sp>
        <p:nvSpPr>
          <p:cNvPr id="15" name="Arc 14"/>
          <p:cNvSpPr/>
          <p:nvPr/>
        </p:nvSpPr>
        <p:spPr>
          <a:xfrm>
            <a:off x="2638822" y="2493690"/>
            <a:ext cx="5562617" cy="648072"/>
          </a:xfrm>
          <a:prstGeom prst="arc">
            <a:avLst>
              <a:gd name="adj1" fmla="val 21594773"/>
              <a:gd name="adj2" fmla="val 10697838"/>
            </a:avLst>
          </a:prstGeom>
          <a:ln>
            <a:solidFill>
              <a:srgbClr val="E8018B"/>
            </a:solidFill>
            <a:tailEnd type="triangle" w="lg" len="lg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598174" y="3260932"/>
            <a:ext cx="1643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018B"/>
                </a:solidFill>
              </a:rPr>
              <a:t>Pull Request</a:t>
            </a:r>
            <a:endParaRPr lang="en-GB" dirty="0">
              <a:solidFill>
                <a:srgbClr val="E801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40</a:t>
            </a:fld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766" y="0"/>
            <a:ext cx="6624736" cy="68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These tips will help make PRs work smoothly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70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 what should I do when I go back to work on Thursday?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039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started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Use Git </a:t>
            </a:r>
            <a:r>
              <a:rPr lang="en-AU" dirty="0" smtClean="0">
                <a:sym typeface="Wingdings" panose="05000000000000000000" pitchFamily="2" charset="2"/>
              </a:rPr>
              <a:t></a:t>
            </a:r>
            <a:endParaRPr lang="en-AU" dirty="0" smtClean="0"/>
          </a:p>
          <a:p>
            <a:r>
              <a:rPr lang="en-AU" dirty="0" smtClean="0"/>
              <a:t>Find someone that knows Git well</a:t>
            </a:r>
          </a:p>
          <a:p>
            <a:r>
              <a:rPr lang="en-AU" dirty="0" smtClean="0"/>
              <a:t>In the first couple of weeks have someone push hard to regularly review and merge PRs to get the team in a flow then after that let the team self organise into their own rhythm from there</a:t>
            </a:r>
          </a:p>
          <a:p>
            <a:r>
              <a:rPr lang="en-AU" dirty="0" smtClean="0"/>
              <a:t>When there is </a:t>
            </a:r>
            <a:r>
              <a:rPr lang="en-AU" b="1" dirty="0" smtClean="0"/>
              <a:t>inevitably</a:t>
            </a:r>
            <a:r>
              <a:rPr lang="en-AU" dirty="0" smtClean="0"/>
              <a:t> pain from large PRs let it happen and then after the fact be retrospective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6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Tools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GitHub</a:t>
            </a:r>
            <a:endParaRPr lang="en-AU" dirty="0" smtClean="0"/>
          </a:p>
          <a:p>
            <a:r>
              <a:rPr lang="en-AU" dirty="0" err="1" smtClean="0"/>
              <a:t>GitHub</a:t>
            </a:r>
            <a:r>
              <a:rPr lang="en-AU" dirty="0" smtClean="0"/>
              <a:t> Enterprise</a:t>
            </a:r>
          </a:p>
          <a:p>
            <a:r>
              <a:rPr lang="en-AU" dirty="0" err="1" smtClean="0"/>
              <a:t>Bitbucket</a:t>
            </a:r>
            <a:endParaRPr lang="en-AU" dirty="0" smtClean="0"/>
          </a:p>
          <a:p>
            <a:r>
              <a:rPr lang="en-AU" b="1" dirty="0" smtClean="0"/>
              <a:t>Stash</a:t>
            </a:r>
          </a:p>
          <a:p>
            <a:r>
              <a:rPr lang="en-AU" dirty="0" err="1" smtClean="0"/>
              <a:t>GitLab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44</a:t>
            </a:fld>
            <a:endParaRPr lang="en-AU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47134" y="1692144"/>
            <a:ext cx="5440208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5113" indent="-265113" algn="l" defTabSz="1088502" rtl="0" eaLnBrk="1" latinLnBrk="0" hangingPunct="1">
              <a:spcBef>
                <a:spcPts val="120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Tx/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Build notifications – Stash and </a:t>
            </a:r>
            <a:r>
              <a:rPr lang="en-AU" dirty="0" err="1" smtClean="0"/>
              <a:t>GitHub</a:t>
            </a:r>
            <a:endParaRPr lang="en-AU" dirty="0" smtClean="0"/>
          </a:p>
          <a:p>
            <a:r>
              <a:rPr lang="en-AU" dirty="0" err="1" smtClean="0"/>
              <a:t>GitVersion</a:t>
            </a:r>
            <a:r>
              <a:rPr lang="en-AU" dirty="0" smtClean="0"/>
              <a:t> – detect pull requests and version appropriately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 respectful</a:t>
            </a:r>
            <a:br>
              <a:rPr lang="en-AU" dirty="0" smtClean="0"/>
            </a:br>
            <a:r>
              <a:rPr lang="en-AU" dirty="0" smtClean="0"/>
              <a:t>Have fun</a:t>
            </a:r>
            <a:br>
              <a:rPr lang="en-AU" dirty="0" smtClean="0"/>
            </a:br>
            <a:r>
              <a:rPr lang="en-AU" dirty="0" smtClean="0"/>
              <a:t>Keep PRs small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82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AU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38801" y="5302002"/>
            <a:ext cx="7056606" cy="1008112"/>
          </a:xfrm>
          <a:prstGeom prst="rect">
            <a:avLst/>
          </a:prstGeom>
        </p:spPr>
        <p:txBody>
          <a:bodyPr/>
          <a:lstStyle>
            <a:lvl1pPr marL="265113" indent="-265113" algn="l" defTabSz="1088502" rtl="0" eaLnBrk="1" latinLnBrk="0" hangingPunct="1">
              <a:spcBef>
                <a:spcPts val="120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3275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73050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5113" algn="l" defTabSz="1088502" rtl="0" eaLnBrk="1" latinLnBrk="0" hangingPunct="1">
              <a:spcBef>
                <a:spcPts val="0"/>
              </a:spcBef>
              <a:buClr>
                <a:schemeClr val="accent4"/>
              </a:buClr>
              <a:buFont typeface="Segoe UI" panose="020B0502040204020203" pitchFamily="34" charset="0"/>
              <a:buChar char="›"/>
              <a:defRPr sz="3600" kern="1200" spc="-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380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631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88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132" indent="-272125" algn="l" defTabSz="1088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3000" b="1" dirty="0" smtClean="0">
                <a:solidFill>
                  <a:schemeClr val="bg1"/>
                </a:solidFill>
              </a:rPr>
              <a:t>Rob Moore</a:t>
            </a:r>
            <a:br>
              <a:rPr lang="en-AU" sz="3000" b="1" dirty="0" smtClean="0">
                <a:solidFill>
                  <a:schemeClr val="bg1"/>
                </a:solidFill>
              </a:rPr>
            </a:br>
            <a:r>
              <a:rPr lang="en-AU" sz="3000" dirty="0" smtClean="0">
                <a:solidFill>
                  <a:schemeClr val="bg1"/>
                </a:solidFill>
              </a:rPr>
              <a:t>Lead Consultant, Readify</a:t>
            </a:r>
            <a:br>
              <a:rPr lang="en-AU" sz="3000" dirty="0" smtClean="0">
                <a:solidFill>
                  <a:schemeClr val="bg1"/>
                </a:solidFill>
              </a:rPr>
            </a:br>
            <a:r>
              <a:rPr lang="en-AU" sz="3000" dirty="0" smtClean="0">
                <a:solidFill>
                  <a:schemeClr val="bg1"/>
                </a:solidFill>
              </a:rPr>
              <a:t>rob.moore@readify.net	     @</a:t>
            </a:r>
            <a:r>
              <a:rPr lang="en-AU" sz="3000" dirty="0" err="1" smtClean="0">
                <a:solidFill>
                  <a:schemeClr val="bg1"/>
                </a:solidFill>
              </a:rPr>
              <a:t>robdmoore</a:t>
            </a:r>
            <a:endParaRPr lang="en-AU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1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Further Reading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>
                <a:hlinkClick r:id="rId2"/>
              </a:rPr>
              <a:t>http://robdmoore.id.au/blog/2013/12/01/using-pull-requests-for-commercialprivateproprietary-development/</a:t>
            </a:r>
            <a:endParaRPr lang="en-AU" sz="2400" dirty="0"/>
          </a:p>
          <a:p>
            <a:r>
              <a:rPr lang="en-AU" sz="2400" dirty="0">
                <a:hlinkClick r:id="rId3"/>
              </a:rPr>
              <a:t>https://help.github.com/articles/using-pull-requests</a:t>
            </a:r>
            <a:endParaRPr lang="en-AU" sz="2400" dirty="0"/>
          </a:p>
          <a:p>
            <a:r>
              <a:rPr lang="en-AU" sz="2400" dirty="0">
                <a:hlinkClick r:id="rId4"/>
              </a:rPr>
              <a:t>https://confluence.atlassian.com/display/BITBUCKET/Work+with+pull+requests</a:t>
            </a:r>
            <a:endParaRPr lang="en-AU" sz="2400" dirty="0"/>
          </a:p>
          <a:p>
            <a:r>
              <a:rPr lang="en-AU" sz="2400" dirty="0">
                <a:hlinkClick r:id="rId5"/>
              </a:rPr>
              <a:t>https://confluence.atlassian.com/display/STASH/Using+pull+requests+in+Stash</a:t>
            </a:r>
            <a:endParaRPr lang="en-AU" sz="2400" dirty="0"/>
          </a:p>
          <a:p>
            <a:r>
              <a:rPr lang="en-AU" sz="2400" dirty="0">
                <a:hlinkClick r:id="rId6"/>
              </a:rPr>
              <a:t>http://scottchacon.com/2011/08/31/github-flow.html</a:t>
            </a:r>
            <a:endParaRPr lang="en-AU" sz="2400" dirty="0"/>
          </a:p>
          <a:p>
            <a:r>
              <a:rPr lang="en-AU" sz="2400" dirty="0">
                <a:hlinkClick r:id="rId7"/>
              </a:rPr>
              <a:t>https://github.com/blog/1124-how-we-use-pull-requests-to-build-github</a:t>
            </a:r>
            <a:endParaRPr lang="en-AU" sz="2400" dirty="0"/>
          </a:p>
          <a:p>
            <a:r>
              <a:rPr lang="en-AU" sz="2400" dirty="0">
                <a:hlinkClick r:id="rId8"/>
              </a:rPr>
              <a:t>http://blog.codeship.io/2013/08/22/the-codeship-workflow-part-2-pull-requests-and-code-review.html</a:t>
            </a:r>
            <a:endParaRPr lang="en-AU" sz="2400" dirty="0"/>
          </a:p>
          <a:p>
            <a:r>
              <a:rPr lang="en-AU" sz="2400" dirty="0">
                <a:hlinkClick r:id="rId9"/>
              </a:rPr>
              <a:t>http://cesiumjs.org/2013/10/08/GitHub-Pull-Request-Workflows</a:t>
            </a:r>
            <a:r>
              <a:rPr lang="en-AU" sz="2400" dirty="0" smtClean="0">
                <a:hlinkClick r:id="rId9"/>
              </a:rPr>
              <a:t>/</a:t>
            </a:r>
            <a:endParaRPr lang="en-AU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480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Requests</a:t>
            </a:r>
            <a:r>
              <a:rPr lang="en-AU" dirty="0" smtClean="0"/>
              <a:t> and Mainline Development and </a:t>
            </a:r>
            <a:r>
              <a:rPr lang="en-AU" dirty="0"/>
              <a:t>Continuous Delivery </a:t>
            </a:r>
            <a:r>
              <a:rPr lang="en-AU" dirty="0" smtClean="0"/>
              <a:t>oh my!?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48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635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PRs and mainline development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49</a:t>
            </a:fld>
            <a:endParaRPr lang="en-AU"/>
          </a:p>
        </p:txBody>
      </p:sp>
      <p:pic>
        <p:nvPicPr>
          <p:cNvPr id="1026" name="Picture 2" descr="What If I Told You Meme - What if I told you you can use pull requests with mainline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10" y="198963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6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Let’s see a </a:t>
            </a:r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</a:t>
            </a:r>
            <a:r>
              <a:rPr lang="en-AU" dirty="0" smtClean="0"/>
              <a:t> in action!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87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7200"/>
              </a:lnSpc>
            </a:pPr>
            <a:r>
              <a:rPr lang="en-AU" sz="4400" dirty="0" smtClean="0"/>
              <a:t>“PRs should represent a ‘set of changes you want to merge into master’ rather than ‘a complete feature ready to be integrated’. As such they are directly compatible with mainline development.”</a:t>
            </a:r>
            <a:endParaRPr lang="en-AU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50</a:t>
            </a:fld>
            <a:endParaRPr lang="en-AU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8800" y="5374010"/>
            <a:ext cx="9504877" cy="1008112"/>
          </a:xfrm>
        </p:spPr>
        <p:txBody>
          <a:bodyPr/>
          <a:lstStyle/>
          <a:p>
            <a:pPr algn="r"/>
            <a:r>
              <a:rPr lang="en-AU" dirty="0" smtClean="0"/>
              <a:t>Rob Moore, 2014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528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 as a CD pipeline step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PRs increase confidence</a:t>
            </a:r>
          </a:p>
          <a:p>
            <a:r>
              <a:rPr lang="en-AU" dirty="0" smtClean="0"/>
              <a:t>Build PRs to get even more confidence</a:t>
            </a:r>
          </a:p>
          <a:p>
            <a:r>
              <a:rPr lang="en-AU" dirty="0" smtClean="0"/>
              <a:t>Ensure reviewers are thinking about effect on prod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28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 Requests</a:t>
            </a:r>
            <a:r>
              <a:rPr lang="en-AU" dirty="0" smtClean="0">
                <a:cs typeface="Consolas" panose="020B0609020204030204" pitchFamily="49" charset="0"/>
              </a:rPr>
              <a:t>: </a:t>
            </a:r>
            <a:r>
              <a:rPr lang="en-AU" dirty="0" smtClean="0"/>
              <a:t>the bedrock of modern OSS development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pPr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2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Random third parties</a:t>
            </a:r>
          </a:p>
          <a:p>
            <a:r>
              <a:rPr lang="en-AU" dirty="0" smtClean="0"/>
              <a:t>Easy and effective</a:t>
            </a:r>
          </a:p>
          <a:p>
            <a:r>
              <a:rPr lang="en-AU" dirty="0" smtClean="0"/>
              <a:t>Contextual conversations</a:t>
            </a:r>
          </a:p>
          <a:p>
            <a:r>
              <a:rPr lang="en-AU" dirty="0" smtClean="0"/>
              <a:t>Keep track of core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7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Contributors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86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Maintainers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Easier/more contributions</a:t>
            </a:r>
          </a:p>
          <a:p>
            <a:r>
              <a:rPr lang="en-AU" dirty="0"/>
              <a:t>Contextual </a:t>
            </a:r>
            <a:r>
              <a:rPr lang="en-AU" dirty="0" smtClean="0"/>
              <a:t>conversations</a:t>
            </a:r>
          </a:p>
          <a:p>
            <a:r>
              <a:rPr lang="en-AU" dirty="0"/>
              <a:t>Get code ready to merge</a:t>
            </a:r>
          </a:p>
          <a:p>
            <a:r>
              <a:rPr lang="en-AU" smtClean="0"/>
              <a:t>Fosters </a:t>
            </a:r>
            <a:r>
              <a:rPr lang="en-AU" dirty="0" smtClean="0"/>
              <a:t>collaborative community</a:t>
            </a:r>
          </a:p>
          <a:p>
            <a:r>
              <a:rPr lang="en-AU" smtClean="0"/>
              <a:t>Review </a:t>
            </a:r>
            <a:r>
              <a:rPr lang="en-AU" dirty="0" smtClean="0"/>
              <a:t>all code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6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391" y="5720252"/>
            <a:ext cx="10048720" cy="1143265"/>
          </a:xfrm>
        </p:spPr>
        <p:txBody>
          <a:bodyPr/>
          <a:lstStyle/>
          <a:p>
            <a:r>
              <a:rPr lang="en-AU" dirty="0" smtClean="0">
                <a:solidFill>
                  <a:srgbClr val="E8018B"/>
                </a:solidFill>
              </a:rPr>
              <a:t>Coordinate distributed WIP</a:t>
            </a:r>
            <a:endParaRPr lang="en-AU" dirty="0">
              <a:solidFill>
                <a:srgbClr val="E8018B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9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262558" y="489845"/>
            <a:ext cx="990335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2814761" y="477814"/>
            <a:ext cx="11445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featurex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625278" y="489845"/>
            <a:ext cx="165397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rob/</a:t>
            </a:r>
            <a:r>
              <a:rPr lang="en-US" dirty="0" err="1" smtClean="0"/>
              <a:t>featurex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92218" y="1440216"/>
            <a:ext cx="2675978" cy="1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0920" y="1031196"/>
            <a:ext cx="0" cy="494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68196" y="1031196"/>
            <a:ext cx="0" cy="496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27315" y="1031196"/>
            <a:ext cx="0" cy="496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719533" y="1031196"/>
            <a:ext cx="0" cy="496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6569" y="1012814"/>
            <a:ext cx="17197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Branch</a:t>
            </a:r>
            <a:endParaRPr lang="en-GB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80920" y="2234197"/>
            <a:ext cx="2687276" cy="1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0545" y="1804902"/>
            <a:ext cx="2372969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Pull Request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6452686" y="2596990"/>
            <a:ext cx="1354682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*Commit*</a:t>
            </a:r>
            <a:endParaRPr lang="en-GB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368196" y="2446679"/>
            <a:ext cx="3059119" cy="1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26929" y="2020926"/>
            <a:ext cx="997259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6452686" y="3006559"/>
            <a:ext cx="1354682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*Commit*</a:t>
            </a:r>
            <a:endParaRPr lang="en-GB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368196" y="3551483"/>
            <a:ext cx="3084490" cy="1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50865" y="3153952"/>
            <a:ext cx="2372969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Pull Request</a:t>
            </a:r>
            <a:endParaRPr lang="en-GB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3368196" y="4081994"/>
            <a:ext cx="6351337" cy="1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50150" y="3677110"/>
            <a:ext cx="997259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  <a:endParaRPr lang="en-GB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368196" y="4861163"/>
            <a:ext cx="6351337" cy="3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1225" y="4451278"/>
            <a:ext cx="2372969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Pull Request</a:t>
            </a:r>
            <a:endParaRPr lang="en-GB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80920" y="5518390"/>
            <a:ext cx="26872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91765" y="5117270"/>
            <a:ext cx="20390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once </a:t>
            </a:r>
            <a:r>
              <a:rPr lang="en-US" dirty="0" smtClean="0"/>
              <a:t>OK</a:t>
            </a:r>
            <a:endParaRPr lang="en-GB" dirty="0"/>
          </a:p>
        </p:txBody>
      </p:sp>
      <p:sp>
        <p:nvSpPr>
          <p:cNvPr id="52" name="TextBox 51"/>
          <p:cNvSpPr txBox="1"/>
          <p:nvPr/>
        </p:nvSpPr>
        <p:spPr>
          <a:xfrm>
            <a:off x="8791425" y="477466"/>
            <a:ext cx="18001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matt/</a:t>
            </a:r>
            <a:r>
              <a:rPr lang="en-US" dirty="0" err="1" smtClean="0"/>
              <a:t>featurex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718868" y="4180334"/>
            <a:ext cx="1354682" cy="4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*Commit*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42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5" grpId="0"/>
      <p:bldP spid="37" grpId="0"/>
      <p:bldP spid="38" grpId="0"/>
      <p:bldP spid="40" grpId="0"/>
      <p:bldP spid="42" grpId="0"/>
      <p:bldP spid="44" grpId="0"/>
      <p:bldP spid="46" grpId="0"/>
      <p:bldP spid="52" grpId="0"/>
      <p:bldP spid="57" grpId="0"/>
    </p:bldLst>
  </p:timing>
</p:sld>
</file>

<file path=ppt/theme/theme1.xml><?xml version="1.0" encoding="utf-8"?>
<a:theme xmlns:a="http://schemas.openxmlformats.org/drawingml/2006/main" name="Readify Theme">
  <a:themeElements>
    <a:clrScheme name="Readif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0000"/>
      </a:hlink>
      <a:folHlink>
        <a:srgbClr val="000000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PT template2" id="{DC89431A-E461-44A3-B814-711879D27EB2}" vid="{FD3114A9-EE93-43BC-80AF-175FE310ED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F4577662BC9B459680E989E26340F8" ma:contentTypeVersion="0" ma:contentTypeDescription="Create a new document." ma:contentTypeScope="" ma:versionID="95f147e19c97aa4289eebe4aae59e79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D3F2A5-5D10-44C1-8EC4-82ED75EE47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9157623-46A7-4D87-8787-FB7B72C6917F}">
  <ds:schemaRefs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B0BFFEA-8CE1-4BE9-A0B0-75F5A08BF7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Readify PPT Template</Template>
  <TotalTime>2997</TotalTime>
  <Words>1224</Words>
  <Application>Microsoft Office PowerPoint</Application>
  <PresentationFormat>Custom</PresentationFormat>
  <Paragraphs>282</Paragraphs>
  <Slides>51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Consolas</vt:lpstr>
      <vt:lpstr>Segoe UI</vt:lpstr>
      <vt:lpstr>Wingdings</vt:lpstr>
      <vt:lpstr>Readify Theme</vt:lpstr>
      <vt:lpstr>Push better software with Pull Requests</vt:lpstr>
      <vt:lpstr>What even is a Pull Request anyway?</vt:lpstr>
      <vt:lpstr>Pull Request</vt:lpstr>
      <vt:lpstr>Pull Request</vt:lpstr>
      <vt:lpstr>Let’s see a Pull Request in action!</vt:lpstr>
      <vt:lpstr>Pull Requests: the bedrock of modern OSS development</vt:lpstr>
      <vt:lpstr>Contributors</vt:lpstr>
      <vt:lpstr>Maintainers</vt:lpstr>
      <vt:lpstr>Coordinate distributed WIP</vt:lpstr>
      <vt:lpstr>Lowers barrier of entry for everyone</vt:lpstr>
      <vt:lpstr>Pull Requests and commercial software: strange acquaintances or comfy bedfellows?</vt:lpstr>
      <vt:lpstr>What’s the point?</vt:lpstr>
      <vt:lpstr>Increase quality through code reviews</vt:lpstr>
      <vt:lpstr>Increase quality by reducing technical debt</vt:lpstr>
      <vt:lpstr>Increase quality by reducing build failures</vt:lpstr>
      <vt:lpstr>Support new developers </vt:lpstr>
      <vt:lpstr>Remote work / context switching</vt:lpstr>
      <vt:lpstr>Easily separate changes</vt:lpstr>
      <vt:lpstr>Reduce feedback cycles</vt:lpstr>
      <vt:lpstr>Use OSS model to scale</vt:lpstr>
      <vt:lpstr>The most effective change I’ve introduced that has improved code quality!</vt:lpstr>
      <vt:lpstr>It can’t be a silver bullet right? … right?</vt:lpstr>
      <vt:lpstr>Bikeshedding</vt:lpstr>
      <vt:lpstr>“Just because you are capable of building a bikeshed does not mean you should stop others from building one just because you do not like the color they plan to paint it … you need not argue about every little feature just because you know enough to do so … the amount of noise generated by a change is inversely proportional to the complexity of the change.”</vt:lpstr>
      <vt:lpstr>Balancing pickiness</vt:lpstr>
      <vt:lpstr>Less efficient communication</vt:lpstr>
      <vt:lpstr>Lack of respect</vt:lpstr>
      <vt:lpstr>Lack of cohesion</vt:lpstr>
      <vt:lpstr>Big PRs</vt:lpstr>
      <vt:lpstr>PowerPoint Presentation</vt:lpstr>
      <vt:lpstr>There are things to be wary of, but in general they can be dealt with and PRs often help visualise them</vt:lpstr>
      <vt:lpstr>You’ve got me convinced – what tips do you have?</vt:lpstr>
      <vt:lpstr>Invest in the future</vt:lpstr>
      <vt:lpstr>PR Hygeine</vt:lpstr>
      <vt:lpstr>Collaborate mindfully</vt:lpstr>
      <vt:lpstr>Act as a team</vt:lpstr>
      <vt:lpstr>Have fun!</vt:lpstr>
      <vt:lpstr>PowerPoint Presentation</vt:lpstr>
      <vt:lpstr>PowerPoint Presentation</vt:lpstr>
      <vt:lpstr>PowerPoint Presentation</vt:lpstr>
      <vt:lpstr>These tips will help make PRs work smoothly</vt:lpstr>
      <vt:lpstr>So what should I do when I go back to work on Thursday?</vt:lpstr>
      <vt:lpstr>Getting started</vt:lpstr>
      <vt:lpstr>Tools</vt:lpstr>
      <vt:lpstr>Be respectful Have fun Keep PRs small</vt:lpstr>
      <vt:lpstr>Questions?</vt:lpstr>
      <vt:lpstr>Further Reading</vt:lpstr>
      <vt:lpstr>Pull Requests and Mainline Development and Continuous Delivery oh my!?</vt:lpstr>
      <vt:lpstr>PRs and mainline development</vt:lpstr>
      <vt:lpstr>“PRs should represent a ‘set of changes you want to merge into master’ rather than ‘a complete feature ready to be integrated’. As such they are directly compatible with mainline development.”</vt:lpstr>
      <vt:lpstr>PR as a CD pipeline step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 better software with Pull Requests</dc:title>
  <dc:creator>Robert Moore</dc:creator>
  <cp:lastModifiedBy>Robert Moore</cp:lastModifiedBy>
  <cp:revision>96</cp:revision>
  <dcterms:created xsi:type="dcterms:W3CDTF">2014-05-09T02:17:05Z</dcterms:created>
  <dcterms:modified xsi:type="dcterms:W3CDTF">2014-05-13T05:13:15Z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0x01010017F4577662BC9B459680E989E26340F8</vt:lpwstr>
  </property>
</Properties>
</file>